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30" autoAdjust="0"/>
    <p:restoredTop sz="73171" autoAdjust="0"/>
  </p:normalViewPr>
  <p:slideViewPr>
    <p:cSldViewPr snapToGrid="0">
      <p:cViewPr varScale="1">
        <p:scale>
          <a:sx n="52" d="100"/>
          <a:sy n="52" d="100"/>
        </p:scale>
        <p:origin x="-1218"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FFD76D-AB24-4021-B0D0-2873AEC9C824}" type="datetimeFigureOut">
              <a:rPr lang="en-US" smtClean="0"/>
              <a:pPr/>
              <a:t>7/19/2020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2D7908-87C1-49A6-9AD9-72480607C876}" type="slidenum">
              <a:rPr lang="en-US" smtClean="0"/>
              <a:pPr/>
              <a:t>‹#›</a:t>
            </a:fld>
            <a:endParaRPr lang="en-US" dirty="0"/>
          </a:p>
        </p:txBody>
      </p:sp>
    </p:spTree>
    <p:extLst>
      <p:ext uri="{BB962C8B-B14F-4D97-AF65-F5344CB8AC3E}">
        <p14:creationId xmlns="" xmlns:p14="http://schemas.microsoft.com/office/powerpoint/2010/main" val="2694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event of mental illness is caused by various medical conditions including, depression, trauma, sometimes infection, and schizophrenia. Some of the symptoms include impaired psychological functioning and disruption of what one would refer to normal behavior.</a:t>
            </a:r>
          </a:p>
        </p:txBody>
      </p:sp>
      <p:sp>
        <p:nvSpPr>
          <p:cNvPr id="4" name="Slide Number Placeholder 3"/>
          <p:cNvSpPr>
            <a:spLocks noGrp="1"/>
          </p:cNvSpPr>
          <p:nvPr>
            <p:ph type="sldNum" sz="quarter" idx="5"/>
          </p:nvPr>
        </p:nvSpPr>
        <p:spPr/>
        <p:txBody>
          <a:bodyPr/>
          <a:lstStyle/>
          <a:p>
            <a:fld id="{A22D7908-87C1-49A6-9AD9-72480607C876}" type="slidenum">
              <a:rPr lang="en-US" smtClean="0"/>
              <a:pPr/>
              <a:t>2</a:t>
            </a:fld>
            <a:endParaRPr lang="en-US" dirty="0"/>
          </a:p>
        </p:txBody>
      </p:sp>
    </p:spTree>
    <p:extLst>
      <p:ext uri="{BB962C8B-B14F-4D97-AF65-F5344CB8AC3E}">
        <p14:creationId xmlns="" xmlns:p14="http://schemas.microsoft.com/office/powerpoint/2010/main" val="1569821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individual suffering from mental illness may have their abilities impaired including cognitive and rational abilities. One of the identified causes of mental illness is postpartum depression.</a:t>
            </a:r>
          </a:p>
        </p:txBody>
      </p:sp>
      <p:sp>
        <p:nvSpPr>
          <p:cNvPr id="4" name="Slide Number Placeholder 3"/>
          <p:cNvSpPr>
            <a:spLocks noGrp="1"/>
          </p:cNvSpPr>
          <p:nvPr>
            <p:ph type="sldNum" sz="quarter" idx="5"/>
          </p:nvPr>
        </p:nvSpPr>
        <p:spPr/>
        <p:txBody>
          <a:bodyPr/>
          <a:lstStyle/>
          <a:p>
            <a:fld id="{A22D7908-87C1-49A6-9AD9-72480607C876}" type="slidenum">
              <a:rPr lang="en-US" smtClean="0"/>
              <a:pPr/>
              <a:t>3</a:t>
            </a:fld>
            <a:endParaRPr lang="en-US" dirty="0"/>
          </a:p>
        </p:txBody>
      </p:sp>
    </p:spTree>
    <p:extLst>
      <p:ext uri="{BB962C8B-B14F-4D97-AF65-F5344CB8AC3E}">
        <p14:creationId xmlns="" xmlns:p14="http://schemas.microsoft.com/office/powerpoint/2010/main" val="1268989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Postpartum depression is one of the major factors that cause mental illness in women especially new mothers. It occurs in scenarios whereby a woman looses a newborn through death, miscarries, or undergoes childbirth. All women can develop postpartum depression, and about 10% of new mothers develop postpartum depression ().</a:t>
            </a:r>
          </a:p>
        </p:txBody>
      </p:sp>
      <p:sp>
        <p:nvSpPr>
          <p:cNvPr id="4" name="Slide Number Placeholder 3"/>
          <p:cNvSpPr>
            <a:spLocks noGrp="1"/>
          </p:cNvSpPr>
          <p:nvPr>
            <p:ph type="sldNum" sz="quarter" idx="5"/>
          </p:nvPr>
        </p:nvSpPr>
        <p:spPr/>
        <p:txBody>
          <a:bodyPr/>
          <a:lstStyle/>
          <a:p>
            <a:fld id="{A22D7908-87C1-49A6-9AD9-72480607C876}" type="slidenum">
              <a:rPr lang="en-US" smtClean="0"/>
              <a:pPr/>
              <a:t>4</a:t>
            </a:fld>
            <a:endParaRPr lang="en-US" dirty="0"/>
          </a:p>
        </p:txBody>
      </p:sp>
    </p:spTree>
    <p:extLst>
      <p:ext uri="{BB962C8B-B14F-4D97-AF65-F5344CB8AC3E}">
        <p14:creationId xmlns="" xmlns:p14="http://schemas.microsoft.com/office/powerpoint/2010/main" val="4064962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cannot predict when postpartum depression would occur after the mentioned events associated with childbirth. This is because, it can occur, a week after, or even months later. Some of the most common symptoms include changes in moods, behavior, body weight, and also the overall body.</a:t>
            </a:r>
          </a:p>
        </p:txBody>
      </p:sp>
      <p:sp>
        <p:nvSpPr>
          <p:cNvPr id="4" name="Slide Number Placeholder 3"/>
          <p:cNvSpPr>
            <a:spLocks noGrp="1"/>
          </p:cNvSpPr>
          <p:nvPr>
            <p:ph type="sldNum" sz="quarter" idx="5"/>
          </p:nvPr>
        </p:nvSpPr>
        <p:spPr/>
        <p:txBody>
          <a:bodyPr/>
          <a:lstStyle/>
          <a:p>
            <a:fld id="{A22D7908-87C1-49A6-9AD9-72480607C876}" type="slidenum">
              <a:rPr lang="en-US" smtClean="0"/>
              <a:pPr/>
              <a:t>5</a:t>
            </a:fld>
            <a:endParaRPr lang="en-US" dirty="0"/>
          </a:p>
        </p:txBody>
      </p:sp>
    </p:spTree>
    <p:extLst>
      <p:ext uri="{BB962C8B-B14F-4D97-AF65-F5344CB8AC3E}">
        <p14:creationId xmlns="" xmlns:p14="http://schemas.microsoft.com/office/powerpoint/2010/main" val="815792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the condition of the mother, the symptoms of postpartum depression may vary from mild to severe which then affect the mother-child bonding of the new mothers and their newborns. Some of the mood changes lead to anger, guilt, anxiety, and loss of interest. Behavioral changes include crying and being restless.</a:t>
            </a:r>
          </a:p>
        </p:txBody>
      </p:sp>
      <p:sp>
        <p:nvSpPr>
          <p:cNvPr id="4" name="Slide Number Placeholder 3"/>
          <p:cNvSpPr>
            <a:spLocks noGrp="1"/>
          </p:cNvSpPr>
          <p:nvPr>
            <p:ph type="sldNum" sz="quarter" idx="5"/>
          </p:nvPr>
        </p:nvSpPr>
        <p:spPr/>
        <p:txBody>
          <a:bodyPr/>
          <a:lstStyle/>
          <a:p>
            <a:fld id="{A22D7908-87C1-49A6-9AD9-72480607C876}" type="slidenum">
              <a:rPr lang="en-US" smtClean="0"/>
              <a:pPr/>
              <a:t>6</a:t>
            </a:fld>
            <a:endParaRPr lang="en-US" dirty="0"/>
          </a:p>
        </p:txBody>
      </p:sp>
    </p:spTree>
    <p:extLst>
      <p:ext uri="{BB962C8B-B14F-4D97-AF65-F5344CB8AC3E}">
        <p14:creationId xmlns="" xmlns:p14="http://schemas.microsoft.com/office/powerpoint/2010/main" val="2722955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Postpartum depression is caused by a variety of factors. These causes include both physical and emotional factors. Therefore women who have undergone the mentioned events usually undergo a number of changes both physically and hormonal levels.</a:t>
            </a:r>
          </a:p>
        </p:txBody>
      </p:sp>
      <p:sp>
        <p:nvSpPr>
          <p:cNvPr id="4" name="Slide Number Placeholder 3"/>
          <p:cNvSpPr>
            <a:spLocks noGrp="1"/>
          </p:cNvSpPr>
          <p:nvPr>
            <p:ph type="sldNum" sz="quarter" idx="5"/>
          </p:nvPr>
        </p:nvSpPr>
        <p:spPr/>
        <p:txBody>
          <a:bodyPr/>
          <a:lstStyle/>
          <a:p>
            <a:fld id="{A22D7908-87C1-49A6-9AD9-72480607C876}" type="slidenum">
              <a:rPr lang="en-US" smtClean="0"/>
              <a:pPr/>
              <a:t>7</a:t>
            </a:fld>
            <a:endParaRPr lang="en-US" dirty="0"/>
          </a:p>
        </p:txBody>
      </p:sp>
    </p:spTree>
    <p:extLst>
      <p:ext uri="{BB962C8B-B14F-4D97-AF65-F5344CB8AC3E}">
        <p14:creationId xmlns="" xmlns:p14="http://schemas.microsoft.com/office/powerpoint/2010/main" val="3356419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t>
            </a:r>
            <a:r>
              <a:rPr lang="en-US" sz="1200" b="0" i="0" dirty="0">
                <a:solidFill>
                  <a:srgbClr val="222222"/>
                </a:solidFill>
                <a:effectLst/>
                <a:latin typeface="Times New Roman" panose="02020603050405020304" pitchFamily="18" charset="0"/>
                <a:cs typeface="Times New Roman" panose="02020603050405020304" pitchFamily="18" charset="0"/>
              </a:rPr>
              <a:t>Ghaedrahmati et al. (2017), the hormonal changes that occur in women after undergoing childbirth is one of the speculated causes of postpartum depression in women. This occurs since when a women is expectant, their </a:t>
            </a:r>
            <a:r>
              <a:rPr lang="en-US" sz="1800" dirty="0">
                <a:effectLst/>
                <a:latin typeface="Times New Roman" panose="02020603050405020304" pitchFamily="18" charset="0"/>
                <a:ea typeface="Calibri" panose="020F0502020204030204" pitchFamily="34" charset="0"/>
              </a:rPr>
              <a:t>progesterone and estrogen levels are usually high. However, once the baby is born, the hormonal levels drop drastically and it takes time for them to be back to normal.</a:t>
            </a:r>
            <a:endParaRPr lang="en-US" dirty="0"/>
          </a:p>
        </p:txBody>
      </p:sp>
      <p:sp>
        <p:nvSpPr>
          <p:cNvPr id="4" name="Slide Number Placeholder 3"/>
          <p:cNvSpPr>
            <a:spLocks noGrp="1"/>
          </p:cNvSpPr>
          <p:nvPr>
            <p:ph type="sldNum" sz="quarter" idx="5"/>
          </p:nvPr>
        </p:nvSpPr>
        <p:spPr/>
        <p:txBody>
          <a:bodyPr/>
          <a:lstStyle/>
          <a:p>
            <a:fld id="{A22D7908-87C1-49A6-9AD9-72480607C876}" type="slidenum">
              <a:rPr lang="en-US" smtClean="0"/>
              <a:pPr/>
              <a:t>8</a:t>
            </a:fld>
            <a:endParaRPr lang="en-US" dirty="0"/>
          </a:p>
        </p:txBody>
      </p:sp>
    </p:spTree>
    <p:extLst>
      <p:ext uri="{BB962C8B-B14F-4D97-AF65-F5344CB8AC3E}">
        <p14:creationId xmlns="" xmlns:p14="http://schemas.microsoft.com/office/powerpoint/2010/main" val="1563953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Women also go undergo physical exhaustion in the process of childbirth, which is caused by the sudden drop of hormonal levels. The outcomes involve sadness, anger, and not having appetite.</a:t>
            </a:r>
          </a:p>
        </p:txBody>
      </p:sp>
      <p:sp>
        <p:nvSpPr>
          <p:cNvPr id="4" name="Slide Number Placeholder 3"/>
          <p:cNvSpPr>
            <a:spLocks noGrp="1"/>
          </p:cNvSpPr>
          <p:nvPr>
            <p:ph type="sldNum" sz="quarter" idx="5"/>
          </p:nvPr>
        </p:nvSpPr>
        <p:spPr/>
        <p:txBody>
          <a:bodyPr/>
          <a:lstStyle/>
          <a:p>
            <a:fld id="{A22D7908-87C1-49A6-9AD9-72480607C876}" type="slidenum">
              <a:rPr lang="en-US" smtClean="0"/>
              <a:pPr/>
              <a:t>9</a:t>
            </a:fld>
            <a:endParaRPr lang="en-US" dirty="0"/>
          </a:p>
        </p:txBody>
      </p:sp>
    </p:spTree>
    <p:extLst>
      <p:ext uri="{BB962C8B-B14F-4D97-AF65-F5344CB8AC3E}">
        <p14:creationId xmlns="" xmlns:p14="http://schemas.microsoft.com/office/powerpoint/2010/main" val="2304082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cause of postpartum depression physical strain that women undergo after childbirth. An excellent example is sleep deprivation when dealing with a newborn. A newborn requires to feed almost every hour, therefore the mother tries to keep up with the schedule and therefore ends up lacking sleep.</a:t>
            </a:r>
          </a:p>
        </p:txBody>
      </p:sp>
      <p:sp>
        <p:nvSpPr>
          <p:cNvPr id="4" name="Slide Number Placeholder 3"/>
          <p:cNvSpPr>
            <a:spLocks noGrp="1"/>
          </p:cNvSpPr>
          <p:nvPr>
            <p:ph type="sldNum" sz="quarter" idx="5"/>
          </p:nvPr>
        </p:nvSpPr>
        <p:spPr/>
        <p:txBody>
          <a:bodyPr/>
          <a:lstStyle/>
          <a:p>
            <a:fld id="{A22D7908-87C1-49A6-9AD9-72480607C876}" type="slidenum">
              <a:rPr lang="en-US" smtClean="0"/>
              <a:pPr/>
              <a:t>10</a:t>
            </a:fld>
            <a:endParaRPr lang="en-US" dirty="0"/>
          </a:p>
        </p:txBody>
      </p:sp>
    </p:spTree>
    <p:extLst>
      <p:ext uri="{BB962C8B-B14F-4D97-AF65-F5344CB8AC3E}">
        <p14:creationId xmlns="" xmlns:p14="http://schemas.microsoft.com/office/powerpoint/2010/main" val="965304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Lacking enough sleep combined with a lot of work results to fatigue which then results to body pain especially in the muscles and memory loss. According to </a:t>
            </a:r>
            <a:r>
              <a:rPr lang="en-US" sz="1200" b="0" i="0" dirty="0">
                <a:solidFill>
                  <a:srgbClr val="222222"/>
                </a:solidFill>
                <a:effectLst/>
                <a:latin typeface="Times New Roman" panose="02020603050405020304" pitchFamily="18" charset="0"/>
                <a:cs typeface="Times New Roman" panose="02020603050405020304" pitchFamily="18" charset="0"/>
              </a:rPr>
              <a:t>Stewart &amp; Vigod (2016), sleep deprivation is another cause of postpartum depression.</a:t>
            </a:r>
            <a:endParaRPr lang="en-US" dirty="0"/>
          </a:p>
        </p:txBody>
      </p:sp>
      <p:sp>
        <p:nvSpPr>
          <p:cNvPr id="4" name="Slide Number Placeholder 3"/>
          <p:cNvSpPr>
            <a:spLocks noGrp="1"/>
          </p:cNvSpPr>
          <p:nvPr>
            <p:ph type="sldNum" sz="quarter" idx="5"/>
          </p:nvPr>
        </p:nvSpPr>
        <p:spPr/>
        <p:txBody>
          <a:bodyPr/>
          <a:lstStyle/>
          <a:p>
            <a:fld id="{A22D7908-87C1-49A6-9AD9-72480607C876}" type="slidenum">
              <a:rPr lang="en-US" smtClean="0"/>
              <a:pPr/>
              <a:t>11</a:t>
            </a:fld>
            <a:endParaRPr lang="en-US" dirty="0"/>
          </a:p>
        </p:txBody>
      </p:sp>
    </p:spTree>
    <p:extLst>
      <p:ext uri="{BB962C8B-B14F-4D97-AF65-F5344CB8AC3E}">
        <p14:creationId xmlns="" xmlns:p14="http://schemas.microsoft.com/office/powerpoint/2010/main" val="3463068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causes of postpartum depression includes emotional factors such as anxiety and the feeing of social separation. This comes along with the worry when taking care of a newborn.</a:t>
            </a:r>
          </a:p>
        </p:txBody>
      </p:sp>
      <p:sp>
        <p:nvSpPr>
          <p:cNvPr id="4" name="Slide Number Placeholder 3"/>
          <p:cNvSpPr>
            <a:spLocks noGrp="1"/>
          </p:cNvSpPr>
          <p:nvPr>
            <p:ph type="sldNum" sz="quarter" idx="5"/>
          </p:nvPr>
        </p:nvSpPr>
        <p:spPr/>
        <p:txBody>
          <a:bodyPr/>
          <a:lstStyle/>
          <a:p>
            <a:fld id="{A22D7908-87C1-49A6-9AD9-72480607C876}" type="slidenum">
              <a:rPr lang="en-US" smtClean="0"/>
              <a:pPr/>
              <a:t>12</a:t>
            </a:fld>
            <a:endParaRPr lang="en-US" dirty="0"/>
          </a:p>
        </p:txBody>
      </p:sp>
    </p:spTree>
    <p:extLst>
      <p:ext uri="{BB962C8B-B14F-4D97-AF65-F5344CB8AC3E}">
        <p14:creationId xmlns="" xmlns:p14="http://schemas.microsoft.com/office/powerpoint/2010/main" val="4103438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hormonal variations, physical changes, and emotional factors influence mothers to keep it to themselves and isolate themselves. More so, they end up feeling like they are not providing for their children as expected. As a result, many women end up not seeking professional help which only makes the situation worse.</a:t>
            </a:r>
          </a:p>
        </p:txBody>
      </p:sp>
      <p:sp>
        <p:nvSpPr>
          <p:cNvPr id="4" name="Slide Number Placeholder 3"/>
          <p:cNvSpPr>
            <a:spLocks noGrp="1"/>
          </p:cNvSpPr>
          <p:nvPr>
            <p:ph type="sldNum" sz="quarter" idx="5"/>
          </p:nvPr>
        </p:nvSpPr>
        <p:spPr/>
        <p:txBody>
          <a:bodyPr/>
          <a:lstStyle/>
          <a:p>
            <a:fld id="{A22D7908-87C1-49A6-9AD9-72480607C876}" type="slidenum">
              <a:rPr lang="en-US" smtClean="0"/>
              <a:pPr/>
              <a:t>13</a:t>
            </a:fld>
            <a:endParaRPr lang="en-US" dirty="0"/>
          </a:p>
        </p:txBody>
      </p:sp>
    </p:spTree>
    <p:extLst>
      <p:ext uri="{BB962C8B-B14F-4D97-AF65-F5344CB8AC3E}">
        <p14:creationId xmlns="" xmlns:p14="http://schemas.microsoft.com/office/powerpoint/2010/main" val="99769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the many needs that newborns usually have, most newborn mothers focus all their time on meeting these needs and fail to concentrate on their personal needs. Also they seclude themselves and avoid interacting with other people while they try to meet some of the societal motherhood expectations (</a:t>
            </a:r>
            <a:r>
              <a:rPr lang="en-US" sz="1200" b="0" i="0" dirty="0">
                <a:solidFill>
                  <a:srgbClr val="222222"/>
                </a:solidFill>
                <a:effectLst/>
                <a:latin typeface="Times New Roman" panose="02020603050405020304" pitchFamily="18" charset="0"/>
                <a:cs typeface="Times New Roman" panose="02020603050405020304" pitchFamily="18" charset="0"/>
              </a:rPr>
              <a:t>Badr et al., 2018</a:t>
            </a:r>
            <a:r>
              <a:rPr lang="en-US" dirty="0"/>
              <a:t>).</a:t>
            </a:r>
          </a:p>
        </p:txBody>
      </p:sp>
      <p:sp>
        <p:nvSpPr>
          <p:cNvPr id="4" name="Slide Number Placeholder 3"/>
          <p:cNvSpPr>
            <a:spLocks noGrp="1"/>
          </p:cNvSpPr>
          <p:nvPr>
            <p:ph type="sldNum" sz="quarter" idx="5"/>
          </p:nvPr>
        </p:nvSpPr>
        <p:spPr/>
        <p:txBody>
          <a:bodyPr/>
          <a:lstStyle/>
          <a:p>
            <a:fld id="{A22D7908-87C1-49A6-9AD9-72480607C876}" type="slidenum">
              <a:rPr lang="en-US" smtClean="0"/>
              <a:pPr/>
              <a:t>14</a:t>
            </a:fld>
            <a:endParaRPr lang="en-US" dirty="0"/>
          </a:p>
        </p:txBody>
      </p:sp>
    </p:spTree>
    <p:extLst>
      <p:ext uri="{BB962C8B-B14F-4D97-AF65-F5344CB8AC3E}">
        <p14:creationId xmlns="" xmlns:p14="http://schemas.microsoft.com/office/powerpoint/2010/main" val="3915401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these factors combined result to postpartum depression which requires treatment to avoid severe conditions.</a:t>
            </a:r>
          </a:p>
        </p:txBody>
      </p:sp>
      <p:sp>
        <p:nvSpPr>
          <p:cNvPr id="4" name="Slide Number Placeholder 3"/>
          <p:cNvSpPr>
            <a:spLocks noGrp="1"/>
          </p:cNvSpPr>
          <p:nvPr>
            <p:ph type="sldNum" sz="quarter" idx="5"/>
          </p:nvPr>
        </p:nvSpPr>
        <p:spPr/>
        <p:txBody>
          <a:bodyPr/>
          <a:lstStyle/>
          <a:p>
            <a:fld id="{A22D7908-87C1-49A6-9AD9-72480607C876}" type="slidenum">
              <a:rPr lang="en-US" smtClean="0"/>
              <a:pPr/>
              <a:t>15</a:t>
            </a:fld>
            <a:endParaRPr lang="en-US" dirty="0"/>
          </a:p>
        </p:txBody>
      </p:sp>
    </p:spTree>
    <p:extLst>
      <p:ext uri="{BB962C8B-B14F-4D97-AF65-F5344CB8AC3E}">
        <p14:creationId xmlns="" xmlns:p14="http://schemas.microsoft.com/office/powerpoint/2010/main" val="4274761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postpartum depression should be prevented, more so, since according to </a:t>
            </a:r>
            <a:r>
              <a:rPr lang="en-US" sz="1200" b="0" i="0" dirty="0">
                <a:solidFill>
                  <a:srgbClr val="222222"/>
                </a:solidFill>
                <a:effectLst/>
                <a:latin typeface="Times New Roman" panose="02020603050405020304" pitchFamily="18" charset="0"/>
                <a:cs typeface="Times New Roman" panose="02020603050405020304" pitchFamily="18" charset="0"/>
              </a:rPr>
              <a:t>Ghaedrahmati et al. (2017), about 600,000 women develop </a:t>
            </a:r>
            <a:r>
              <a:rPr lang="en-US" dirty="0"/>
              <a:t>postpartum depression. Maternity hospitals could mitigate this healthcare problem through the incorporation of teaching on the topic to new mothers before they are discharged from hospital.</a:t>
            </a:r>
          </a:p>
        </p:txBody>
      </p:sp>
      <p:sp>
        <p:nvSpPr>
          <p:cNvPr id="4" name="Slide Number Placeholder 3"/>
          <p:cNvSpPr>
            <a:spLocks noGrp="1"/>
          </p:cNvSpPr>
          <p:nvPr>
            <p:ph type="sldNum" sz="quarter" idx="5"/>
          </p:nvPr>
        </p:nvSpPr>
        <p:spPr/>
        <p:txBody>
          <a:bodyPr/>
          <a:lstStyle/>
          <a:p>
            <a:fld id="{A22D7908-87C1-49A6-9AD9-72480607C876}" type="slidenum">
              <a:rPr lang="en-US" smtClean="0"/>
              <a:pPr/>
              <a:t>16</a:t>
            </a:fld>
            <a:endParaRPr lang="en-US" dirty="0"/>
          </a:p>
        </p:txBody>
      </p:sp>
    </p:spTree>
    <p:extLst>
      <p:ext uri="{BB962C8B-B14F-4D97-AF65-F5344CB8AC3E}">
        <p14:creationId xmlns="" xmlns:p14="http://schemas.microsoft.com/office/powerpoint/2010/main" val="31745839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7/19/2020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7/19/2020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7/19/2020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7/19/2020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7/19/2020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7/19/2020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7/19/2020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7/19/2020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7/19/2020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7/19/2020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7/19/2020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7/19/2020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7/19/2020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7/19/2020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7/19/2020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7/19/2020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7/19/2020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7/19/2020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BBA16506-88FD-4B7F-A261-9C3661686028}"/>
              </a:ext>
            </a:extLst>
          </p:cNvPr>
          <p:cNvSpPr>
            <a:spLocks noGrp="1"/>
          </p:cNvSpPr>
          <p:nvPr>
            <p:ph type="title"/>
          </p:nvPr>
        </p:nvSpPr>
        <p:spPr>
          <a:xfrm>
            <a:off x="1154955" y="1143001"/>
            <a:ext cx="3859211" cy="1723767"/>
          </a:xfrm>
        </p:spPr>
        <p:txBody>
          <a:bodyPr>
            <a:noAutofit/>
          </a:bodyPr>
          <a:lstStyle/>
          <a:p>
            <a:r>
              <a:rPr lang="en-US" sz="5400" i="1" dirty="0">
                <a:latin typeface="Times New Roman" panose="02020603050405020304" pitchFamily="18" charset="0"/>
                <a:cs typeface="Times New Roman" panose="02020603050405020304" pitchFamily="18" charset="0"/>
              </a:rPr>
              <a:t>Postpartum Depression</a:t>
            </a:r>
          </a:p>
        </p:txBody>
      </p:sp>
      <p:pic>
        <p:nvPicPr>
          <p:cNvPr id="10" name="Picture Placeholder 9">
            <a:extLst>
              <a:ext uri="{FF2B5EF4-FFF2-40B4-BE49-F238E27FC236}">
                <a16:creationId xmlns="" xmlns:a16="http://schemas.microsoft.com/office/drawing/2014/main" id="{0541998C-54A1-4926-993E-2CCE330B9648}"/>
              </a:ext>
            </a:extLst>
          </p:cNvPr>
          <p:cNvPicPr>
            <a:picLocks noGrp="1" noChangeAspect="1"/>
          </p:cNvPicPr>
          <p:nvPr>
            <p:ph type="pic" idx="1"/>
          </p:nvPr>
        </p:nvPicPr>
        <p:blipFill>
          <a:blip r:embed="rId2"/>
          <a:srcRect l="21863" r="21863"/>
          <a:stretch>
            <a:fillRect/>
          </a:stretch>
        </p:blipFill>
        <p:spPr>
          <a:xfrm>
            <a:off x="6548438" y="1143000"/>
            <a:ext cx="3859212" cy="4572000"/>
          </a:xfrm>
          <a:prstGeom prst="roundRect">
            <a:avLst>
              <a:gd name="adj" fmla="val 0"/>
            </a:avLst>
          </a:prstGeom>
        </p:spPr>
      </p:pic>
      <p:sp>
        <p:nvSpPr>
          <p:cNvPr id="8" name="Text Placeholder 7">
            <a:extLst>
              <a:ext uri="{FF2B5EF4-FFF2-40B4-BE49-F238E27FC236}">
                <a16:creationId xmlns="" xmlns:a16="http://schemas.microsoft.com/office/drawing/2014/main" id="{1932B0BD-BFAD-4EB0-A6DB-9C3CDD522870}"/>
              </a:ext>
            </a:extLst>
          </p:cNvPr>
          <p:cNvSpPr>
            <a:spLocks noGrp="1"/>
          </p:cNvSpPr>
          <p:nvPr>
            <p:ph type="body" sz="half" idx="2"/>
          </p:nvPr>
        </p:nvSpPr>
        <p:spPr>
          <a:xfrm>
            <a:off x="1154954" y="3113903"/>
            <a:ext cx="3859212" cy="1915297"/>
          </a:xfrm>
        </p:spPr>
        <p:txBody>
          <a:bodyPr>
            <a:normAutofit lnSpcReduction="10000"/>
          </a:bodyPr>
          <a:lstStyle/>
          <a:p>
            <a:r>
              <a:rPr lang="en-US" sz="4000" i="1" dirty="0">
                <a:solidFill>
                  <a:schemeClr val="bg2"/>
                </a:solidFill>
                <a:latin typeface="Times New Roman" panose="02020603050405020304" pitchFamily="18" charset="0"/>
                <a:cs typeface="Times New Roman" panose="02020603050405020304" pitchFamily="18" charset="0"/>
              </a:rPr>
              <a:t>About Postpartum Depression</a:t>
            </a:r>
          </a:p>
        </p:txBody>
      </p:sp>
    </p:spTree>
    <p:extLst>
      <p:ext uri="{BB962C8B-B14F-4D97-AF65-F5344CB8AC3E}">
        <p14:creationId xmlns="" xmlns:p14="http://schemas.microsoft.com/office/powerpoint/2010/main" val="1984494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72C976-FB5E-4B48-B899-B901E6F9188B}"/>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About Mental Illness</a:t>
            </a:r>
          </a:p>
        </p:txBody>
      </p:sp>
      <p:sp>
        <p:nvSpPr>
          <p:cNvPr id="3" name="Content Placeholder 2">
            <a:extLst>
              <a:ext uri="{FF2B5EF4-FFF2-40B4-BE49-F238E27FC236}">
                <a16:creationId xmlns="" xmlns:a16="http://schemas.microsoft.com/office/drawing/2014/main" id="{B7F287D5-F866-4D8B-A13A-14BBE3390D7B}"/>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Mental illness is made up of a diverse composition of medical conditions.</a:t>
            </a:r>
          </a:p>
          <a:p>
            <a:r>
              <a:rPr lang="en-US" sz="2800" dirty="0">
                <a:latin typeface="Times New Roman" panose="02020603050405020304" pitchFamily="18" charset="0"/>
                <a:cs typeface="Times New Roman" panose="02020603050405020304" pitchFamily="18" charset="0"/>
              </a:rPr>
              <a:t>For example, physical trauma, depression, infection, and schizophrenia.</a:t>
            </a:r>
          </a:p>
          <a:p>
            <a:r>
              <a:rPr lang="en-US" sz="2800" dirty="0">
                <a:latin typeface="Times New Roman" panose="02020603050405020304" pitchFamily="18" charset="0"/>
                <a:cs typeface="Times New Roman" panose="02020603050405020304" pitchFamily="18" charset="0"/>
              </a:rPr>
              <a:t>It is characterized by personality disorganization, impaired psychological functioning, and disruption of normal behavior.</a:t>
            </a:r>
          </a:p>
        </p:txBody>
      </p:sp>
    </p:spTree>
    <p:extLst>
      <p:ext uri="{BB962C8B-B14F-4D97-AF65-F5344CB8AC3E}">
        <p14:creationId xmlns="" xmlns:p14="http://schemas.microsoft.com/office/powerpoint/2010/main" val="3589184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9501AC5-A73E-441E-B887-B52E06AFE8E3}"/>
              </a:ext>
            </a:extLst>
          </p:cNvPr>
          <p:cNvSpPr>
            <a:spLocks noGrp="1"/>
          </p:cNvSpPr>
          <p:nvPr>
            <p:ph type="title"/>
          </p:nvPr>
        </p:nvSpPr>
        <p:spPr>
          <a:xfrm>
            <a:off x="1154955" y="1143000"/>
            <a:ext cx="3859211" cy="784654"/>
          </a:xfrm>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pic>
        <p:nvPicPr>
          <p:cNvPr id="8" name="Picture Placeholder 7">
            <a:extLst>
              <a:ext uri="{FF2B5EF4-FFF2-40B4-BE49-F238E27FC236}">
                <a16:creationId xmlns="" xmlns:a16="http://schemas.microsoft.com/office/drawing/2014/main" id="{DE6CEC83-443C-4224-9706-FDEF83026D6C}"/>
              </a:ext>
            </a:extLst>
          </p:cNvPr>
          <p:cNvPicPr>
            <a:picLocks noGrp="1" noChangeAspect="1"/>
          </p:cNvPicPr>
          <p:nvPr>
            <p:ph type="pic" idx="1"/>
          </p:nvPr>
        </p:nvPicPr>
        <p:blipFill rotWithShape="1">
          <a:blip r:embed="rId3"/>
          <a:srcRect l="8432" r="28717"/>
          <a:stretch/>
        </p:blipFill>
        <p:spPr>
          <a:xfrm>
            <a:off x="6096000" y="1143000"/>
            <a:ext cx="4311650" cy="4572000"/>
          </a:xfrm>
          <a:prstGeom prst="roundRect">
            <a:avLst>
              <a:gd name="adj" fmla="val 0"/>
            </a:avLst>
          </a:prstGeom>
        </p:spPr>
      </p:pic>
      <p:sp>
        <p:nvSpPr>
          <p:cNvPr id="3" name="Content Placeholder 2">
            <a:extLst>
              <a:ext uri="{FF2B5EF4-FFF2-40B4-BE49-F238E27FC236}">
                <a16:creationId xmlns="" xmlns:a16="http://schemas.microsoft.com/office/drawing/2014/main" id="{B89C80BA-DC71-4699-9724-A1FEC6ED8BC1}"/>
              </a:ext>
            </a:extLst>
          </p:cNvPr>
          <p:cNvSpPr>
            <a:spLocks noGrp="1"/>
          </p:cNvSpPr>
          <p:nvPr>
            <p:ph type="body" sz="half" idx="2"/>
          </p:nvPr>
        </p:nvSpPr>
        <p:spPr>
          <a:xfrm>
            <a:off x="1154954" y="1927655"/>
            <a:ext cx="4034884" cy="3787346"/>
          </a:xfrm>
        </p:spPr>
        <p:txBody>
          <a:bodyPr>
            <a:noAutofit/>
          </a:bodyPr>
          <a:lstStyle/>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Further characterized by impairment of individual abilities including both cognitive and rational.</a:t>
            </a:r>
          </a:p>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Caused by various factors including postpartum depression.</a:t>
            </a:r>
          </a:p>
        </p:txBody>
      </p:sp>
    </p:spTree>
    <p:extLst>
      <p:ext uri="{BB962C8B-B14F-4D97-AF65-F5344CB8AC3E}">
        <p14:creationId xmlns="" xmlns:p14="http://schemas.microsoft.com/office/powerpoint/2010/main" val="1766551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1EF707-CAAC-45F1-BA80-95550A5E1B38}"/>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About Postpartum Depression</a:t>
            </a:r>
          </a:p>
        </p:txBody>
      </p:sp>
      <p:sp>
        <p:nvSpPr>
          <p:cNvPr id="3" name="Content Placeholder 2">
            <a:extLst>
              <a:ext uri="{FF2B5EF4-FFF2-40B4-BE49-F238E27FC236}">
                <a16:creationId xmlns="" xmlns:a16="http://schemas.microsoft.com/office/drawing/2014/main" id="{94B189E4-7A06-4DF4-9FFC-AD3FB8621767}"/>
              </a:ext>
            </a:extLst>
          </p:cNvPr>
          <p:cNvSpPr>
            <a:spLocks noGrp="1"/>
          </p:cNvSpPr>
          <p:nvPr>
            <p:ph idx="1"/>
          </p:nvPr>
        </p:nvSpPr>
        <p:spPr/>
        <p:txBody>
          <a:bodyPr>
            <a:normAutofit lnSpcReduction="10000"/>
          </a:bodyPr>
          <a:lstStyle/>
          <a:p>
            <a:r>
              <a:rPr lang="en-US" sz="2800" dirty="0">
                <a:latin typeface="Times New Roman" panose="02020603050405020304" pitchFamily="18" charset="0"/>
                <a:cs typeface="Times New Roman" panose="02020603050405020304" pitchFamily="18" charset="0"/>
              </a:rPr>
              <a:t>One of the major causes of mental illness in women.</a:t>
            </a:r>
          </a:p>
          <a:p>
            <a:r>
              <a:rPr lang="en-US" sz="2800" dirty="0">
                <a:latin typeface="Times New Roman" panose="02020603050405020304" pitchFamily="18" charset="0"/>
                <a:cs typeface="Times New Roman" panose="02020603050405020304" pitchFamily="18" charset="0"/>
              </a:rPr>
              <a:t>Associated with various occurrences including miscarriage, childbirth, and the death of a newborn.</a:t>
            </a:r>
          </a:p>
          <a:p>
            <a:r>
              <a:rPr lang="en-US" sz="2800" dirty="0">
                <a:latin typeface="Times New Roman" panose="02020603050405020304" pitchFamily="18" charset="0"/>
                <a:cs typeface="Times New Roman" panose="02020603050405020304" pitchFamily="18" charset="0"/>
              </a:rPr>
              <a:t>Research indicates that it occurs in about 10% of new mothers.</a:t>
            </a:r>
          </a:p>
          <a:p>
            <a:r>
              <a:rPr lang="en-US" sz="2800" dirty="0">
                <a:latin typeface="Times New Roman" panose="02020603050405020304" pitchFamily="18" charset="0"/>
                <a:cs typeface="Times New Roman" panose="02020603050405020304" pitchFamily="18" charset="0"/>
              </a:rPr>
              <a:t>All women are at a potential risk of developing postpartum depression.</a:t>
            </a:r>
          </a:p>
        </p:txBody>
      </p:sp>
    </p:spTree>
    <p:extLst>
      <p:ext uri="{BB962C8B-B14F-4D97-AF65-F5344CB8AC3E}">
        <p14:creationId xmlns="" xmlns:p14="http://schemas.microsoft.com/office/powerpoint/2010/main" val="421690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45F6F6-35CE-4439-A975-FD2144841C7E}"/>
              </a:ext>
            </a:extLst>
          </p:cNvPr>
          <p:cNvSpPr>
            <a:spLocks noGrp="1"/>
          </p:cNvSpPr>
          <p:nvPr>
            <p:ph type="title"/>
          </p:nvPr>
        </p:nvSpPr>
        <p:spPr>
          <a:xfrm>
            <a:off x="1154955" y="1143000"/>
            <a:ext cx="3859211" cy="759941"/>
          </a:xfrm>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pic>
        <p:nvPicPr>
          <p:cNvPr id="6" name="Picture Placeholder 5">
            <a:extLst>
              <a:ext uri="{FF2B5EF4-FFF2-40B4-BE49-F238E27FC236}">
                <a16:creationId xmlns="" xmlns:a16="http://schemas.microsoft.com/office/drawing/2014/main" id="{B3F734FE-404A-4910-B49E-1697E55D90C4}"/>
              </a:ext>
            </a:extLst>
          </p:cNvPr>
          <p:cNvPicPr>
            <a:picLocks noGrp="1" noChangeAspect="1"/>
          </p:cNvPicPr>
          <p:nvPr>
            <p:ph type="pic" idx="1"/>
          </p:nvPr>
        </p:nvPicPr>
        <p:blipFill rotWithShape="1">
          <a:blip r:embed="rId3"/>
          <a:srcRect l="40824" r="2915"/>
          <a:stretch/>
        </p:blipFill>
        <p:spPr>
          <a:xfrm>
            <a:off x="6548438" y="1143000"/>
            <a:ext cx="3859212" cy="4572000"/>
          </a:xfrm>
          <a:prstGeom prst="roundRect">
            <a:avLst>
              <a:gd name="adj" fmla="val 0"/>
            </a:avLst>
          </a:prstGeom>
        </p:spPr>
      </p:pic>
      <p:sp>
        <p:nvSpPr>
          <p:cNvPr id="3" name="Content Placeholder 2">
            <a:extLst>
              <a:ext uri="{FF2B5EF4-FFF2-40B4-BE49-F238E27FC236}">
                <a16:creationId xmlns="" xmlns:a16="http://schemas.microsoft.com/office/drawing/2014/main" id="{E202D1AF-5ED2-457D-A3D7-8CD0B1170F7D}"/>
              </a:ext>
            </a:extLst>
          </p:cNvPr>
          <p:cNvSpPr>
            <a:spLocks noGrp="1"/>
          </p:cNvSpPr>
          <p:nvPr>
            <p:ph type="body" sz="half" idx="2"/>
          </p:nvPr>
        </p:nvSpPr>
        <p:spPr>
          <a:xfrm>
            <a:off x="1154953" y="1902941"/>
            <a:ext cx="4489178" cy="3812059"/>
          </a:xfrm>
        </p:spPr>
        <p:txBody>
          <a:bodyPr>
            <a:normAutofit lnSpcReduction="10000"/>
          </a:bodyPr>
          <a:lstStyle/>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The occurrence of postpartum depression may take place a week after the birth of a child, or up to a month after.</a:t>
            </a:r>
          </a:p>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The symptoms range from changes in moods, behavior, general body, and also weight.</a:t>
            </a:r>
          </a:p>
        </p:txBody>
      </p:sp>
    </p:spTree>
    <p:extLst>
      <p:ext uri="{BB962C8B-B14F-4D97-AF65-F5344CB8AC3E}">
        <p14:creationId xmlns="" xmlns:p14="http://schemas.microsoft.com/office/powerpoint/2010/main" val="3163068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089CD5-3D4D-4DC6-90E9-53F9FA8C3272}"/>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sp>
        <p:nvSpPr>
          <p:cNvPr id="3" name="Content Placeholder 2">
            <a:extLst>
              <a:ext uri="{FF2B5EF4-FFF2-40B4-BE49-F238E27FC236}">
                <a16:creationId xmlns="" xmlns:a16="http://schemas.microsoft.com/office/drawing/2014/main" id="{012AE4DF-2F5D-46E6-9166-BBDAFCC6D293}"/>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The symptoms may vary from mild to severe which affects the mother-child bonding negatively.</a:t>
            </a:r>
          </a:p>
          <a:p>
            <a:r>
              <a:rPr lang="en-US" sz="2800" dirty="0">
                <a:latin typeface="Times New Roman" panose="02020603050405020304" pitchFamily="18" charset="0"/>
                <a:cs typeface="Times New Roman" panose="02020603050405020304" pitchFamily="18" charset="0"/>
              </a:rPr>
              <a:t>It is characterized by moods including anger, swings, guilt, anxiety, loss of interest among others.</a:t>
            </a:r>
          </a:p>
          <a:p>
            <a:r>
              <a:rPr lang="en-US" sz="2800" dirty="0">
                <a:latin typeface="Times New Roman" panose="02020603050405020304" pitchFamily="18" charset="0"/>
                <a:cs typeface="Times New Roman" panose="02020603050405020304" pitchFamily="18" charset="0"/>
              </a:rPr>
              <a:t>Also characterized by behavioral changes including, crying, and/or restlessness.</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24501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ECD187-8BE0-475A-8156-F916DDFEB887}"/>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Causes of Postpartum Depression</a:t>
            </a:r>
          </a:p>
        </p:txBody>
      </p:sp>
      <p:sp>
        <p:nvSpPr>
          <p:cNvPr id="3" name="Content Placeholder 2">
            <a:extLst>
              <a:ext uri="{FF2B5EF4-FFF2-40B4-BE49-F238E27FC236}">
                <a16:creationId xmlns="" xmlns:a16="http://schemas.microsoft.com/office/drawing/2014/main" id="{2BE0CF41-B093-45EB-8093-AADE6FE4AE9D}"/>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Various causes have been identified to contribute to the development of postpartum depression.</a:t>
            </a:r>
          </a:p>
          <a:p>
            <a:r>
              <a:rPr lang="en-US" sz="2800" dirty="0">
                <a:latin typeface="Times New Roman" panose="02020603050405020304" pitchFamily="18" charset="0"/>
                <a:cs typeface="Times New Roman" panose="02020603050405020304" pitchFamily="18" charset="0"/>
              </a:rPr>
              <a:t>Major causes include a combination of both physical and emotional causes.</a:t>
            </a:r>
          </a:p>
          <a:p>
            <a:r>
              <a:rPr lang="en-US" sz="2800" dirty="0">
                <a:latin typeface="Times New Roman" panose="02020603050405020304" pitchFamily="18" charset="0"/>
                <a:cs typeface="Times New Roman" panose="02020603050405020304" pitchFamily="18" charset="0"/>
              </a:rPr>
              <a:t>In the case of women, they go through strain in the process of delivering a child, including physical and hormonal fluctuations.</a:t>
            </a:r>
          </a:p>
        </p:txBody>
      </p:sp>
    </p:spTree>
    <p:extLst>
      <p:ext uri="{BB962C8B-B14F-4D97-AF65-F5344CB8AC3E}">
        <p14:creationId xmlns="" xmlns:p14="http://schemas.microsoft.com/office/powerpoint/2010/main" val="3576737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52777C-1068-47FE-859E-CDD30FE16B26}"/>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sp>
        <p:nvSpPr>
          <p:cNvPr id="3" name="Content Placeholder 2">
            <a:extLst>
              <a:ext uri="{FF2B5EF4-FFF2-40B4-BE49-F238E27FC236}">
                <a16:creationId xmlns="" xmlns:a16="http://schemas.microsoft.com/office/drawing/2014/main" id="{7BEBC855-6792-48D4-82EF-1F570AA1A4F0}"/>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Studies show that the hormonal changes are speculated to be the causes of postpartum depression in women.</a:t>
            </a:r>
          </a:p>
          <a:p>
            <a:r>
              <a:rPr lang="en-US" sz="2800" dirty="0">
                <a:latin typeface="Times New Roman" panose="02020603050405020304" pitchFamily="18" charset="0"/>
                <a:cs typeface="Times New Roman" panose="02020603050405020304" pitchFamily="18" charset="0"/>
              </a:rPr>
              <a:t>During pregnancy, hormonal levels are usually very high.</a:t>
            </a:r>
          </a:p>
          <a:p>
            <a:r>
              <a:rPr lang="en-US" sz="2800" dirty="0">
                <a:latin typeface="Times New Roman" panose="02020603050405020304" pitchFamily="18" charset="0"/>
                <a:cs typeface="Times New Roman" panose="02020603050405020304" pitchFamily="18" charset="0"/>
              </a:rPr>
              <a:t>After giving birth, they drop drastically which influences the brain due to the caused chemical variations.</a:t>
            </a:r>
          </a:p>
          <a:p>
            <a:r>
              <a:rPr lang="en-US" sz="2800" dirty="0">
                <a:latin typeface="Times New Roman" panose="02020603050405020304" pitchFamily="18" charset="0"/>
                <a:cs typeface="Times New Roman" panose="02020603050405020304" pitchFamily="18" charset="0"/>
              </a:rPr>
              <a:t>It takes a while for these hormones to stabilize.</a:t>
            </a:r>
          </a:p>
        </p:txBody>
      </p:sp>
    </p:spTree>
    <p:extLst>
      <p:ext uri="{BB962C8B-B14F-4D97-AF65-F5344CB8AC3E}">
        <p14:creationId xmlns="" xmlns:p14="http://schemas.microsoft.com/office/powerpoint/2010/main" val="3988324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E87A37-39A1-4EA1-8786-DAC20F47C28F}"/>
              </a:ext>
            </a:extLst>
          </p:cNvPr>
          <p:cNvSpPr>
            <a:spLocks noGrp="1"/>
          </p:cNvSpPr>
          <p:nvPr>
            <p:ph type="title"/>
          </p:nvPr>
        </p:nvSpPr>
        <p:spPr>
          <a:xfrm>
            <a:off x="1154955" y="1143000"/>
            <a:ext cx="3865134" cy="784654"/>
          </a:xfrm>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pic>
        <p:nvPicPr>
          <p:cNvPr id="6" name="Picture Placeholder 5">
            <a:extLst>
              <a:ext uri="{FF2B5EF4-FFF2-40B4-BE49-F238E27FC236}">
                <a16:creationId xmlns="" xmlns:a16="http://schemas.microsoft.com/office/drawing/2014/main" id="{974E902F-DBB9-4073-ACC3-739E979F5367}"/>
              </a:ext>
            </a:extLst>
          </p:cNvPr>
          <p:cNvPicPr>
            <a:picLocks noGrp="1" noChangeAspect="1"/>
          </p:cNvPicPr>
          <p:nvPr>
            <p:ph type="pic" idx="1"/>
          </p:nvPr>
        </p:nvPicPr>
        <p:blipFill>
          <a:blip r:embed="rId3"/>
          <a:srcRect l="21829" r="21829"/>
          <a:stretch>
            <a:fillRect/>
          </a:stretch>
        </p:blipFill>
        <p:spPr>
          <a:xfrm>
            <a:off x="6548438" y="1143000"/>
            <a:ext cx="3863975" cy="4572000"/>
          </a:xfrm>
          <a:prstGeom prst="roundRect">
            <a:avLst>
              <a:gd name="adj" fmla="val 0"/>
            </a:avLst>
          </a:prstGeom>
        </p:spPr>
      </p:pic>
      <p:sp>
        <p:nvSpPr>
          <p:cNvPr id="3" name="Content Placeholder 2">
            <a:extLst>
              <a:ext uri="{FF2B5EF4-FFF2-40B4-BE49-F238E27FC236}">
                <a16:creationId xmlns="" xmlns:a16="http://schemas.microsoft.com/office/drawing/2014/main" id="{9E06AC20-94C7-430A-9202-54DDAE060D7C}"/>
              </a:ext>
            </a:extLst>
          </p:cNvPr>
          <p:cNvSpPr>
            <a:spLocks noGrp="1"/>
          </p:cNvSpPr>
          <p:nvPr>
            <p:ph type="body" sz="half" idx="2"/>
          </p:nvPr>
        </p:nvSpPr>
        <p:spPr>
          <a:xfrm>
            <a:off x="1154953" y="1927654"/>
            <a:ext cx="4489177" cy="3787346"/>
          </a:xfrm>
        </p:spPr>
        <p:txBody>
          <a:bodyPr>
            <a:normAutofit/>
          </a:bodyPr>
          <a:lstStyle/>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This sudden drop of hormonal levels causes contributes to the physical exhaustion women go through after child birth.</a:t>
            </a:r>
          </a:p>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As a result, women end up being sad, angry, and also have appetite changes.</a:t>
            </a:r>
          </a:p>
        </p:txBody>
      </p:sp>
    </p:spTree>
    <p:extLst>
      <p:ext uri="{BB962C8B-B14F-4D97-AF65-F5344CB8AC3E}">
        <p14:creationId xmlns="" xmlns:p14="http://schemas.microsoft.com/office/powerpoint/2010/main" val="1776732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6DF759-22D6-472E-8161-B6688C524BC1}"/>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sp>
        <p:nvSpPr>
          <p:cNvPr id="3" name="Content Placeholder 2">
            <a:extLst>
              <a:ext uri="{FF2B5EF4-FFF2-40B4-BE49-F238E27FC236}">
                <a16:creationId xmlns="" xmlns:a16="http://schemas.microsoft.com/office/drawing/2014/main" id="{5B7BA2D6-3D50-42F0-8475-2FCB97288894}"/>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Other than hormonal fluctuations, the body also goes through physical strain including sleep deprivation after child birth.</a:t>
            </a:r>
          </a:p>
          <a:p>
            <a:r>
              <a:rPr lang="en-US" sz="2800" dirty="0">
                <a:latin typeface="Times New Roman" panose="02020603050405020304" pitchFamily="18" charset="0"/>
                <a:cs typeface="Times New Roman" panose="02020603050405020304" pitchFamily="18" charset="0"/>
              </a:rPr>
              <a:t>A newborn feeds almost every hour, therefore, the mother’s body should produce enough milk.</a:t>
            </a:r>
          </a:p>
          <a:p>
            <a:r>
              <a:rPr lang="en-US" sz="2800" dirty="0">
                <a:latin typeface="Times New Roman" panose="02020603050405020304" pitchFamily="18" charset="0"/>
                <a:cs typeface="Times New Roman" panose="02020603050405020304" pitchFamily="18" charset="0"/>
              </a:rPr>
              <a:t>A mother spends almost all time awake to be ready to feed the baby, therefore lacking enough sleep.</a:t>
            </a:r>
          </a:p>
        </p:txBody>
      </p:sp>
    </p:spTree>
    <p:extLst>
      <p:ext uri="{BB962C8B-B14F-4D97-AF65-F5344CB8AC3E}">
        <p14:creationId xmlns="" xmlns:p14="http://schemas.microsoft.com/office/powerpoint/2010/main" val="3636398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D4FBEF-E25F-400F-9F25-4C65CA55E277}"/>
              </a:ext>
            </a:extLst>
          </p:cNvPr>
          <p:cNvSpPr>
            <a:spLocks noGrp="1"/>
          </p:cNvSpPr>
          <p:nvPr>
            <p:ph type="title"/>
          </p:nvPr>
        </p:nvSpPr>
        <p:spPr>
          <a:xfrm>
            <a:off x="1154955" y="1143001"/>
            <a:ext cx="3859211" cy="735226"/>
          </a:xfrm>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pic>
        <p:nvPicPr>
          <p:cNvPr id="6" name="Picture Placeholder 5">
            <a:extLst>
              <a:ext uri="{FF2B5EF4-FFF2-40B4-BE49-F238E27FC236}">
                <a16:creationId xmlns="" xmlns:a16="http://schemas.microsoft.com/office/drawing/2014/main" id="{83C4AE9D-B576-4914-AF05-0B073C06C466}"/>
              </a:ext>
            </a:extLst>
          </p:cNvPr>
          <p:cNvPicPr>
            <a:picLocks noGrp="1" noChangeAspect="1"/>
          </p:cNvPicPr>
          <p:nvPr>
            <p:ph type="pic" idx="1"/>
          </p:nvPr>
        </p:nvPicPr>
        <p:blipFill rotWithShape="1">
          <a:blip r:embed="rId3"/>
          <a:srcRect l="26971" r="16842"/>
          <a:stretch/>
        </p:blipFill>
        <p:spPr>
          <a:xfrm>
            <a:off x="6548438" y="1143000"/>
            <a:ext cx="3682957" cy="4572000"/>
          </a:xfrm>
          <a:prstGeom prst="roundRect">
            <a:avLst>
              <a:gd name="adj" fmla="val 0"/>
            </a:avLst>
          </a:prstGeom>
        </p:spPr>
      </p:pic>
      <p:sp>
        <p:nvSpPr>
          <p:cNvPr id="3" name="Content Placeholder 2">
            <a:extLst>
              <a:ext uri="{FF2B5EF4-FFF2-40B4-BE49-F238E27FC236}">
                <a16:creationId xmlns="" xmlns:a16="http://schemas.microsoft.com/office/drawing/2014/main" id="{2C6D83AB-8559-4AC5-BCB6-3E93F9690F18}"/>
              </a:ext>
            </a:extLst>
          </p:cNvPr>
          <p:cNvSpPr>
            <a:spLocks noGrp="1"/>
          </p:cNvSpPr>
          <p:nvPr>
            <p:ph type="body" sz="half" idx="2"/>
          </p:nvPr>
        </p:nvSpPr>
        <p:spPr>
          <a:xfrm>
            <a:off x="1154954" y="2100649"/>
            <a:ext cx="4158451" cy="3614350"/>
          </a:xfrm>
        </p:spPr>
        <p:txBody>
          <a:bodyPr>
            <a:normAutofit lnSpcReduction="10000"/>
          </a:bodyPr>
          <a:lstStyle/>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Sleep deprivation leads to fatigue causing muscle pains, memory loss and also confusion.</a:t>
            </a:r>
          </a:p>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Studies indicate that sleep deprivation is a major contribution to depression.</a:t>
            </a:r>
          </a:p>
        </p:txBody>
      </p:sp>
    </p:spTree>
    <p:extLst>
      <p:ext uri="{BB962C8B-B14F-4D97-AF65-F5344CB8AC3E}">
        <p14:creationId xmlns="" xmlns:p14="http://schemas.microsoft.com/office/powerpoint/2010/main" val="2534934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730B9D-A93E-4BE5-925E-7F03E305AF83}"/>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Other Causes </a:t>
            </a:r>
          </a:p>
        </p:txBody>
      </p:sp>
      <p:sp>
        <p:nvSpPr>
          <p:cNvPr id="3" name="Content Placeholder 2">
            <a:extLst>
              <a:ext uri="{FF2B5EF4-FFF2-40B4-BE49-F238E27FC236}">
                <a16:creationId xmlns="" xmlns:a16="http://schemas.microsoft.com/office/drawing/2014/main" id="{01ABBD3E-1302-49D3-AA6F-FA14782E6A5F}"/>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Severe emotional factors can also contribute to the occurrence of postpartum depression.</a:t>
            </a:r>
          </a:p>
          <a:p>
            <a:r>
              <a:rPr lang="en-US" sz="2800" dirty="0">
                <a:latin typeface="Times New Roman" panose="02020603050405020304" pitchFamily="18" charset="0"/>
                <a:cs typeface="Times New Roman" panose="02020603050405020304" pitchFamily="18" charset="0"/>
              </a:rPr>
              <a:t>Taking care of a newborn brings about various emotional factors and continued worry about the baby.</a:t>
            </a:r>
          </a:p>
          <a:p>
            <a:r>
              <a:rPr lang="en-US" sz="2800" dirty="0">
                <a:latin typeface="Times New Roman" panose="02020603050405020304" pitchFamily="18" charset="0"/>
                <a:cs typeface="Times New Roman" panose="02020603050405020304" pitchFamily="18" charset="0"/>
              </a:rPr>
              <a:t>They include, anxiety and the feeling of social separation.</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02265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028A10-4B1F-4EC4-9575-2CD09DC08BDA}"/>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sp>
        <p:nvSpPr>
          <p:cNvPr id="3" name="Content Placeholder 2">
            <a:extLst>
              <a:ext uri="{FF2B5EF4-FFF2-40B4-BE49-F238E27FC236}">
                <a16:creationId xmlns="" xmlns:a16="http://schemas.microsoft.com/office/drawing/2014/main" id="{2CF57AEA-E8BD-4662-B445-7A3F571F35A6}"/>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The combination of the hormonal variations, physical changes, and emotional factors, mothers tend to socially isolate themselves.</a:t>
            </a:r>
          </a:p>
          <a:p>
            <a:r>
              <a:rPr lang="en-US" sz="2800" dirty="0">
                <a:latin typeface="Times New Roman" panose="02020603050405020304" pitchFamily="18" charset="0"/>
                <a:cs typeface="Times New Roman" panose="02020603050405020304" pitchFamily="18" charset="0"/>
              </a:rPr>
              <a:t>To some extent some feel like they are not being able to provide for their children as expected.</a:t>
            </a:r>
          </a:p>
          <a:p>
            <a:r>
              <a:rPr lang="en-US" sz="2800" dirty="0">
                <a:latin typeface="Times New Roman" panose="02020603050405020304" pitchFamily="18" charset="0"/>
                <a:cs typeface="Times New Roman" panose="02020603050405020304" pitchFamily="18" charset="0"/>
              </a:rPr>
              <a:t>As a result, many fail to get the needed help due to the feeling of shame.</a:t>
            </a:r>
          </a:p>
        </p:txBody>
      </p:sp>
    </p:spTree>
    <p:extLst>
      <p:ext uri="{BB962C8B-B14F-4D97-AF65-F5344CB8AC3E}">
        <p14:creationId xmlns="" xmlns:p14="http://schemas.microsoft.com/office/powerpoint/2010/main" val="2407995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BD33CE-0FE6-46F6-A795-82E7C5BF677F}"/>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sp>
        <p:nvSpPr>
          <p:cNvPr id="3" name="Content Placeholder 2">
            <a:extLst>
              <a:ext uri="{FF2B5EF4-FFF2-40B4-BE49-F238E27FC236}">
                <a16:creationId xmlns="" xmlns:a16="http://schemas.microsoft.com/office/drawing/2014/main" id="{4A3AA19A-AAD8-4307-9686-EF7225243083}"/>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Newborns are delicate at their age, therefore they have a lot of needs.</a:t>
            </a:r>
          </a:p>
          <a:p>
            <a:r>
              <a:rPr lang="en-US" sz="2800" dirty="0">
                <a:latin typeface="Times New Roman" panose="02020603050405020304" pitchFamily="18" charset="0"/>
                <a:cs typeface="Times New Roman" panose="02020603050405020304" pitchFamily="18" charset="0"/>
              </a:rPr>
              <a:t>Mothers tend to focus on providing for the baby and they forget about their needs.</a:t>
            </a:r>
          </a:p>
          <a:p>
            <a:r>
              <a:rPr lang="en-US" sz="2800" dirty="0">
                <a:latin typeface="Times New Roman" panose="02020603050405020304" pitchFamily="18" charset="0"/>
                <a:cs typeface="Times New Roman" panose="02020603050405020304" pitchFamily="18" charset="0"/>
              </a:rPr>
              <a:t>Therefore, they refrain from asking for help due to some of the societal expectations of them.</a:t>
            </a:r>
          </a:p>
        </p:txBody>
      </p:sp>
    </p:spTree>
    <p:extLst>
      <p:ext uri="{BB962C8B-B14F-4D97-AF65-F5344CB8AC3E}">
        <p14:creationId xmlns="" xmlns:p14="http://schemas.microsoft.com/office/powerpoint/2010/main" val="2285437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5F698E-73EF-426A-A6FB-DED4B0326D6D}"/>
              </a:ext>
            </a:extLst>
          </p:cNvPr>
          <p:cNvSpPr>
            <a:spLocks noGrp="1"/>
          </p:cNvSpPr>
          <p:nvPr>
            <p:ph type="title"/>
          </p:nvPr>
        </p:nvSpPr>
        <p:spPr>
          <a:xfrm>
            <a:off x="1154955" y="1143001"/>
            <a:ext cx="3859211" cy="759940"/>
          </a:xfrm>
        </p:spPr>
        <p:txBody>
          <a:bodyPr/>
          <a:lstStyle/>
          <a:p>
            <a:pPr algn="ctr"/>
            <a:r>
              <a:rPr lang="en-US" sz="4000" dirty="0">
                <a:latin typeface="Times New Roman" panose="02020603050405020304" pitchFamily="18" charset="0"/>
                <a:cs typeface="Times New Roman" panose="02020603050405020304" pitchFamily="18" charset="0"/>
              </a:rPr>
              <a:t>Continuation </a:t>
            </a:r>
          </a:p>
        </p:txBody>
      </p:sp>
      <p:pic>
        <p:nvPicPr>
          <p:cNvPr id="6" name="Picture Placeholder 5">
            <a:extLst>
              <a:ext uri="{FF2B5EF4-FFF2-40B4-BE49-F238E27FC236}">
                <a16:creationId xmlns="" xmlns:a16="http://schemas.microsoft.com/office/drawing/2014/main" id="{AB35420A-7454-4DFB-BCCB-ED09C84248BC}"/>
              </a:ext>
            </a:extLst>
          </p:cNvPr>
          <p:cNvPicPr>
            <a:picLocks noGrp="1" noChangeAspect="1"/>
          </p:cNvPicPr>
          <p:nvPr>
            <p:ph type="pic" idx="1"/>
          </p:nvPr>
        </p:nvPicPr>
        <p:blipFill rotWithShape="1">
          <a:blip r:embed="rId3"/>
          <a:srcRect l="16737" r="20836"/>
          <a:stretch/>
        </p:blipFill>
        <p:spPr>
          <a:xfrm>
            <a:off x="6277232" y="1143000"/>
            <a:ext cx="4130418" cy="4572000"/>
          </a:xfrm>
          <a:prstGeom prst="roundRect">
            <a:avLst>
              <a:gd name="adj" fmla="val 0"/>
            </a:avLst>
          </a:prstGeom>
        </p:spPr>
      </p:pic>
      <p:sp>
        <p:nvSpPr>
          <p:cNvPr id="3" name="Content Placeholder 2">
            <a:extLst>
              <a:ext uri="{FF2B5EF4-FFF2-40B4-BE49-F238E27FC236}">
                <a16:creationId xmlns="" xmlns:a16="http://schemas.microsoft.com/office/drawing/2014/main" id="{3A0C7382-4EA8-42A6-A449-6A1BDBDEDBD5}"/>
              </a:ext>
            </a:extLst>
          </p:cNvPr>
          <p:cNvSpPr>
            <a:spLocks noGrp="1"/>
          </p:cNvSpPr>
          <p:nvPr>
            <p:ph type="body" sz="half" idx="2"/>
          </p:nvPr>
        </p:nvSpPr>
        <p:spPr>
          <a:xfrm>
            <a:off x="1154954" y="2199503"/>
            <a:ext cx="3859212" cy="2829697"/>
          </a:xfrm>
        </p:spPr>
        <p:txBody>
          <a:bodyPr>
            <a:normAutofit/>
          </a:bodyPr>
          <a:lstStyle/>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As a result mothers feel loneliness, guilt, and inadequacy.</a:t>
            </a:r>
          </a:p>
          <a:p>
            <a:pPr marL="457200" indent="-457200">
              <a:buFont typeface="Arial" panose="020B0604020202020204" pitchFamily="34" charset="0"/>
              <a:buChar char="•"/>
            </a:pPr>
            <a:r>
              <a:rPr lang="en-US" sz="2800" dirty="0">
                <a:solidFill>
                  <a:schemeClr val="bg2"/>
                </a:solidFill>
                <a:latin typeface="Times New Roman" panose="02020603050405020304" pitchFamily="18" charset="0"/>
                <a:cs typeface="Times New Roman" panose="02020603050405020304" pitchFamily="18" charset="0"/>
              </a:rPr>
              <a:t>The overwhelming feelings leads to depression.</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18034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CC9F55-88BB-41E0-BBF7-6F8668B67E0B}"/>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 xmlns:a16="http://schemas.microsoft.com/office/drawing/2014/main" id="{AFFD5F9A-B8DE-4647-AE87-AA265781496B}"/>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To reduce the occurrence of mental illness among new mother, maternity hospitals should offer training to new mothers before discharging them.</a:t>
            </a:r>
          </a:p>
          <a:p>
            <a:r>
              <a:rPr lang="en-US" sz="2800" dirty="0">
                <a:latin typeface="Times New Roman" panose="02020603050405020304" pitchFamily="18" charset="0"/>
                <a:cs typeface="Times New Roman" panose="02020603050405020304" pitchFamily="18" charset="0"/>
              </a:rPr>
              <a:t>Research indicates that over 600,000 women have been affected by postpartum depression.</a:t>
            </a:r>
          </a:p>
          <a:p>
            <a:r>
              <a:rPr lang="en-US" sz="2800" dirty="0">
                <a:latin typeface="Times New Roman" panose="02020603050405020304" pitchFamily="18" charset="0"/>
                <a:cs typeface="Times New Roman" panose="02020603050405020304" pitchFamily="18" charset="0"/>
              </a:rPr>
              <a:t>Therefore, a lot is needed to be implemented to improve new mother’s health.</a:t>
            </a:r>
          </a:p>
        </p:txBody>
      </p:sp>
    </p:spTree>
    <p:extLst>
      <p:ext uri="{BB962C8B-B14F-4D97-AF65-F5344CB8AC3E}">
        <p14:creationId xmlns="" xmlns:p14="http://schemas.microsoft.com/office/powerpoint/2010/main" val="1194967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CAAB48-7BA0-44CF-BE10-6603D2EAD272}"/>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 xmlns:a16="http://schemas.microsoft.com/office/drawing/2014/main" id="{385B9A96-1DE5-499B-95C7-F91DDD804256}"/>
              </a:ext>
            </a:extLst>
          </p:cNvPr>
          <p:cNvSpPr>
            <a:spLocks noGrp="1"/>
          </p:cNvSpPr>
          <p:nvPr>
            <p:ph idx="1"/>
          </p:nvPr>
        </p:nvSpPr>
        <p:spPr>
          <a:xfrm>
            <a:off x="1154954" y="2603499"/>
            <a:ext cx="9941414" cy="3550165"/>
          </a:xfrm>
        </p:spPr>
        <p:txBody>
          <a:bodyPr>
            <a:normAutofit fontScale="70000" lnSpcReduction="20000"/>
          </a:bodyPr>
          <a:lstStyle/>
          <a:p>
            <a:r>
              <a:rPr lang="en-US" sz="4000" b="0" i="0" dirty="0">
                <a:solidFill>
                  <a:srgbClr val="222222"/>
                </a:solidFill>
                <a:effectLst/>
                <a:latin typeface="Times New Roman" panose="02020603050405020304" pitchFamily="18" charset="0"/>
                <a:cs typeface="Times New Roman" panose="02020603050405020304" pitchFamily="18" charset="0"/>
              </a:rPr>
              <a:t>Badr, L. K., Ayvazian, N., Lameh, S., &amp; Charafeddine, L. (2018). Is the effect of postpartum depression on mother-infant bonding universal?. </a:t>
            </a:r>
            <a:r>
              <a:rPr lang="en-US" sz="4000" b="0" i="1" dirty="0">
                <a:solidFill>
                  <a:srgbClr val="222222"/>
                </a:solidFill>
                <a:effectLst/>
                <a:latin typeface="Times New Roman" panose="02020603050405020304" pitchFamily="18" charset="0"/>
                <a:cs typeface="Times New Roman" panose="02020603050405020304" pitchFamily="18" charset="0"/>
              </a:rPr>
              <a:t>Infant Behavior and Development</a:t>
            </a:r>
            <a:r>
              <a:rPr lang="en-US" sz="4000" b="0" i="0" dirty="0">
                <a:solidFill>
                  <a:srgbClr val="222222"/>
                </a:solidFill>
                <a:effectLst/>
                <a:latin typeface="Times New Roman" panose="02020603050405020304" pitchFamily="18" charset="0"/>
                <a:cs typeface="Times New Roman" panose="02020603050405020304" pitchFamily="18" charset="0"/>
              </a:rPr>
              <a:t>, </a:t>
            </a:r>
            <a:r>
              <a:rPr lang="en-US" sz="4000" b="0" i="1" dirty="0">
                <a:solidFill>
                  <a:srgbClr val="222222"/>
                </a:solidFill>
                <a:effectLst/>
                <a:latin typeface="Times New Roman" panose="02020603050405020304" pitchFamily="18" charset="0"/>
                <a:cs typeface="Times New Roman" panose="02020603050405020304" pitchFamily="18" charset="0"/>
              </a:rPr>
              <a:t>51</a:t>
            </a:r>
            <a:r>
              <a:rPr lang="en-US" sz="4000" b="0" i="0" dirty="0">
                <a:solidFill>
                  <a:srgbClr val="222222"/>
                </a:solidFill>
                <a:effectLst/>
                <a:latin typeface="Times New Roman" panose="02020603050405020304" pitchFamily="18" charset="0"/>
                <a:cs typeface="Times New Roman" panose="02020603050405020304" pitchFamily="18" charset="0"/>
              </a:rPr>
              <a:t>, 15-23.</a:t>
            </a:r>
          </a:p>
          <a:p>
            <a:r>
              <a:rPr lang="en-US" sz="4000" b="0" i="0" dirty="0">
                <a:solidFill>
                  <a:srgbClr val="222222"/>
                </a:solidFill>
                <a:effectLst/>
                <a:latin typeface="Times New Roman" panose="02020603050405020304" pitchFamily="18" charset="0"/>
                <a:cs typeface="Times New Roman" panose="02020603050405020304" pitchFamily="18" charset="0"/>
              </a:rPr>
              <a:t>Ghaedrahmati, M., Kazemi, A., Kheirabadi, G., Ebrahimi, A., &amp; Bahrami, M. (2017). Postpartum depression risk factors: A narrative review. </a:t>
            </a:r>
            <a:r>
              <a:rPr lang="en-US" sz="4000" b="0" i="1" dirty="0">
                <a:solidFill>
                  <a:srgbClr val="222222"/>
                </a:solidFill>
                <a:effectLst/>
                <a:latin typeface="Times New Roman" panose="02020603050405020304" pitchFamily="18" charset="0"/>
                <a:cs typeface="Times New Roman" panose="02020603050405020304" pitchFamily="18" charset="0"/>
              </a:rPr>
              <a:t>Journal of education and health promotion</a:t>
            </a:r>
            <a:r>
              <a:rPr lang="en-US" sz="4000" b="0" i="0" dirty="0">
                <a:solidFill>
                  <a:srgbClr val="222222"/>
                </a:solidFill>
                <a:effectLst/>
                <a:latin typeface="Times New Roman" panose="02020603050405020304" pitchFamily="18" charset="0"/>
                <a:cs typeface="Times New Roman" panose="02020603050405020304" pitchFamily="18" charset="0"/>
              </a:rPr>
              <a:t>, </a:t>
            </a:r>
            <a:r>
              <a:rPr lang="en-US" sz="4000" b="0" i="1" dirty="0">
                <a:solidFill>
                  <a:srgbClr val="222222"/>
                </a:solidFill>
                <a:effectLst/>
                <a:latin typeface="Times New Roman" panose="02020603050405020304" pitchFamily="18" charset="0"/>
                <a:cs typeface="Times New Roman" panose="02020603050405020304" pitchFamily="18" charset="0"/>
              </a:rPr>
              <a:t>6</a:t>
            </a:r>
            <a:r>
              <a:rPr lang="en-US" sz="4000" b="0" i="0" dirty="0">
                <a:solidFill>
                  <a:srgbClr val="222222"/>
                </a:solidFill>
                <a:effectLst/>
                <a:latin typeface="Times New Roman" panose="02020603050405020304" pitchFamily="18" charset="0"/>
                <a:cs typeface="Times New Roman" panose="02020603050405020304" pitchFamily="18" charset="0"/>
              </a:rPr>
              <a:t>.</a:t>
            </a:r>
          </a:p>
          <a:p>
            <a:r>
              <a:rPr lang="en-US" sz="4000" b="0" i="0" dirty="0">
                <a:solidFill>
                  <a:srgbClr val="222222"/>
                </a:solidFill>
                <a:effectLst/>
                <a:latin typeface="Times New Roman" panose="02020603050405020304" pitchFamily="18" charset="0"/>
                <a:cs typeface="Times New Roman" panose="02020603050405020304" pitchFamily="18" charset="0"/>
              </a:rPr>
              <a:t>Stewart, D. E., &amp; Vigod, S. (2016). Postpartum depression. </a:t>
            </a:r>
            <a:r>
              <a:rPr lang="en-US" sz="4000" b="0" i="1" dirty="0">
                <a:solidFill>
                  <a:srgbClr val="222222"/>
                </a:solidFill>
                <a:effectLst/>
                <a:latin typeface="Times New Roman" panose="02020603050405020304" pitchFamily="18" charset="0"/>
                <a:cs typeface="Times New Roman" panose="02020603050405020304" pitchFamily="18" charset="0"/>
              </a:rPr>
              <a:t>New England Journal of Medicine</a:t>
            </a:r>
            <a:r>
              <a:rPr lang="en-US" sz="4000" b="0" i="0" dirty="0">
                <a:solidFill>
                  <a:srgbClr val="222222"/>
                </a:solidFill>
                <a:effectLst/>
                <a:latin typeface="Times New Roman" panose="02020603050405020304" pitchFamily="18" charset="0"/>
                <a:cs typeface="Times New Roman" panose="02020603050405020304" pitchFamily="18" charset="0"/>
              </a:rPr>
              <a:t>, </a:t>
            </a:r>
            <a:r>
              <a:rPr lang="en-US" sz="4000" b="0" i="1" dirty="0">
                <a:solidFill>
                  <a:srgbClr val="222222"/>
                </a:solidFill>
                <a:effectLst/>
                <a:latin typeface="Times New Roman" panose="02020603050405020304" pitchFamily="18" charset="0"/>
                <a:cs typeface="Times New Roman" panose="02020603050405020304" pitchFamily="18" charset="0"/>
              </a:rPr>
              <a:t>375</a:t>
            </a:r>
            <a:r>
              <a:rPr lang="en-US" sz="4000" b="0" i="0" dirty="0">
                <a:solidFill>
                  <a:srgbClr val="222222"/>
                </a:solidFill>
                <a:effectLst/>
                <a:latin typeface="Times New Roman" panose="02020603050405020304" pitchFamily="18" charset="0"/>
                <a:cs typeface="Times New Roman" panose="02020603050405020304" pitchFamily="18" charset="0"/>
              </a:rPr>
              <a:t>(22), 2177-2186.</a:t>
            </a:r>
            <a:endParaRPr lang="en-US" sz="4000" dirty="0">
              <a:solidFill>
                <a:srgbClr val="222222"/>
              </a:solidFill>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8679511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{DC72450B-CFC1-4C1C-94D3-E79040F8F2A5}tf02900722</Template>
  <TotalTime>299</TotalTime>
  <Words>1424</Words>
  <Application>Microsoft Office PowerPoint</Application>
  <PresentationFormat>Custom</PresentationFormat>
  <Paragraphs>93</Paragraphs>
  <Slides>17</Slides>
  <Notes>15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Ion Boardroom</vt:lpstr>
      <vt:lpstr>Postpartum Depression</vt:lpstr>
      <vt:lpstr>About Mental Illness</vt:lpstr>
      <vt:lpstr>Continuation </vt:lpstr>
      <vt:lpstr>About Postpartum Depression</vt:lpstr>
      <vt:lpstr>Continuation </vt:lpstr>
      <vt:lpstr>Continuation </vt:lpstr>
      <vt:lpstr>Causes of Postpartum Depression</vt:lpstr>
      <vt:lpstr>Continuation </vt:lpstr>
      <vt:lpstr>Continuation </vt:lpstr>
      <vt:lpstr>Continuation </vt:lpstr>
      <vt:lpstr>Continuation </vt:lpstr>
      <vt:lpstr>Other Causes </vt:lpstr>
      <vt:lpstr>Continuation </vt:lpstr>
      <vt:lpstr>Continuation </vt:lpstr>
      <vt:lpstr>Continuation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MAB</dc:creator>
  <cp:lastModifiedBy>ADM</cp:lastModifiedBy>
  <cp:revision>108</cp:revision>
  <dcterms:created xsi:type="dcterms:W3CDTF">2020-07-19T15:05:10Z</dcterms:created>
  <dcterms:modified xsi:type="dcterms:W3CDTF">2020-07-19T20:18:08Z</dcterms:modified>
</cp:coreProperties>
</file>